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0" y="-78"/>
      </p:cViewPr>
      <p:guideLst>
        <p:guide orient="horz" pos="618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f_graphic_powerpoint_bottom_horizontal_logo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2938"/>
            <a:ext cx="91440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raf_air_cadet_logo_v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088" y="6116638"/>
            <a:ext cx="3908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30213"/>
            <a:ext cx="4875212" cy="6953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673225"/>
            <a:ext cx="4429125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Presentation sub-heading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71900" y="430213"/>
            <a:ext cx="1123950" cy="3452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30213"/>
            <a:ext cx="3224212" cy="3452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27EFF-5019-4B4E-B1BE-C3DE42107D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8FE2A-764E-4A17-A8FC-890619B255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73225"/>
            <a:ext cx="2173287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0975" y="1673225"/>
            <a:ext cx="2174875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30213"/>
            <a:ext cx="2670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73225"/>
            <a:ext cx="45005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Slide body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Picture 5" descr="raf_air_cadet_logo_v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45088" y="6116638"/>
            <a:ext cx="3908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  <p:sldLayoutId id="214748367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309320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2"/>
                </a:solidFill>
              </a:rPr>
              <a:t>Version </a:t>
            </a:r>
            <a:r>
              <a:rPr lang="en-GB" sz="1600" dirty="0" smtClean="0">
                <a:solidFill>
                  <a:schemeClr val="bg2"/>
                </a:solidFill>
              </a:rPr>
              <a:t>2.10 </a:t>
            </a:r>
            <a:r>
              <a:rPr lang="en-GB" sz="1600" dirty="0" smtClean="0">
                <a:solidFill>
                  <a:schemeClr val="bg2"/>
                </a:solidFill>
              </a:rPr>
              <a:t>OCT 2014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68313" y="1052513"/>
            <a:ext cx="8229600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 smtClean="0">
                <a:solidFill>
                  <a:srgbClr val="FFFF00"/>
                </a:solidFill>
                <a:cs typeface="+mn-cs"/>
              </a:rPr>
              <a:t>Map Reading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Learning Outcome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algn="ctr">
              <a:buFontTx/>
              <a:buNone/>
            </a:pPr>
            <a:r>
              <a:rPr lang="en-GB" sz="3600" b="1" dirty="0">
                <a:solidFill>
                  <a:srgbClr val="FFFF00"/>
                </a:solidFill>
              </a:rPr>
              <a:t>Be able to use the UK grid referencing </a:t>
            </a:r>
            <a:r>
              <a:rPr lang="en-GB" sz="3600" b="1" dirty="0" smtClean="0">
                <a:solidFill>
                  <a:srgbClr val="FFFF00"/>
                </a:solidFill>
              </a:rPr>
              <a:t>system </a:t>
            </a:r>
            <a:r>
              <a:rPr lang="en-GB" sz="3600" b="1" dirty="0">
                <a:solidFill>
                  <a:srgbClr val="FFFF00"/>
                </a:solidFill>
              </a:rPr>
              <a:t>to find a location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333500" y="385763"/>
            <a:ext cx="6599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dirty="0"/>
              <a:t>Uncontrolled copy not subject to amendment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4"/>
          <p:cNvSpPr txBox="1">
            <a:spLocks noChangeArrowheads="1"/>
          </p:cNvSpPr>
          <p:nvPr/>
        </p:nvSpPr>
        <p:spPr bwMode="auto">
          <a:xfrm>
            <a:off x="1546795" y="6164659"/>
            <a:ext cx="1380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Latitude</a:t>
            </a:r>
          </a:p>
        </p:txBody>
      </p:sp>
      <p:sp>
        <p:nvSpPr>
          <p:cNvPr id="29700" name="Text Box 35"/>
          <p:cNvSpPr txBox="1">
            <a:spLocks noChangeArrowheads="1"/>
          </p:cNvSpPr>
          <p:nvPr/>
        </p:nvSpPr>
        <p:spPr bwMode="auto">
          <a:xfrm>
            <a:off x="6083870" y="6093222"/>
            <a:ext cx="1669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Longitude</a:t>
            </a:r>
          </a:p>
        </p:txBody>
      </p:sp>
      <p:pic>
        <p:nvPicPr>
          <p:cNvPr id="29701" name="Picture 36" descr="Latitu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95" y="2276872"/>
            <a:ext cx="41148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7" descr="Longitu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225" y="2276872"/>
            <a:ext cx="427378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676" y="332656"/>
            <a:ext cx="6580648" cy="1311128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Latitude and Longitude </a:t>
            </a: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GB" dirty="0" smtClean="0">
                <a:solidFill>
                  <a:srgbClr val="FFFF00"/>
                </a:solidFill>
                <a:latin typeface="Arial" charset="0"/>
              </a:rPr>
            </a:b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-1264" y="1772816"/>
          <a:ext cx="9145264" cy="4464496"/>
        </p:xfrm>
        <a:graphic>
          <a:graphicData uri="http://schemas.openxmlformats.org/presentationml/2006/ole">
            <p:oleObj spid="_x0000_s16386" name="Photo Editor Photo" r:id="rId3" imgW="5695238" imgH="2362530" progId="MSPhotoEd.3">
              <p:embed/>
            </p:oleObj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676" y="332656"/>
            <a:ext cx="6580648" cy="1311128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Latitude and Longitude </a:t>
            </a: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GB" dirty="0" smtClean="0">
                <a:solidFill>
                  <a:srgbClr val="FFFF00"/>
                </a:solidFill>
                <a:latin typeface="Arial" charset="0"/>
              </a:rPr>
            </a:b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2328" y="188640"/>
            <a:ext cx="6739344" cy="1311128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Latitude </a:t>
            </a: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and </a:t>
            </a: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Longitude</a:t>
            </a: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GB" dirty="0" smtClean="0">
                <a:solidFill>
                  <a:srgbClr val="FFFF00"/>
                </a:solidFill>
                <a:latin typeface="Arial" charset="0"/>
              </a:rPr>
            </a:b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Recording your Position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72272" cy="3268587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Equator and Prime Meridian highlighted in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red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Point at which these lines meet is 0° Latitude, 0° Longitude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30724" name="Picture 5" descr="Glob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773238"/>
            <a:ext cx="4121472" cy="399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3785652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Lines in 30°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intervals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What is the Lat / Long of the red dot? (don’t forget North / South / East / West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!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Answer?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2328" y="188640"/>
            <a:ext cx="6739344" cy="1311128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Latitude </a:t>
            </a: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and </a:t>
            </a: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Longitude</a:t>
            </a: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GB" dirty="0" smtClean="0">
                <a:solidFill>
                  <a:srgbClr val="FFFF00"/>
                </a:solidFill>
                <a:latin typeface="Arial" charset="0"/>
              </a:rPr>
            </a:b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Recording your Position</a:t>
            </a:r>
          </a:p>
        </p:txBody>
      </p:sp>
      <p:pic>
        <p:nvPicPr>
          <p:cNvPr id="7" name="Picture 5" descr="Glob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773238"/>
            <a:ext cx="4121472" cy="399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3785652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Lines in 30°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intervals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What is the Lat / Long of the red dot? (don’t forget North / South / East / West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!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Answer - 30°N 60°E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2328" y="188640"/>
            <a:ext cx="6739344" cy="1311128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Latitude </a:t>
            </a: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and </a:t>
            </a: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Longitude</a:t>
            </a: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GB" dirty="0" smtClean="0">
                <a:solidFill>
                  <a:srgbClr val="FFFF00"/>
                </a:solidFill>
                <a:latin typeface="Arial" charset="0"/>
              </a:rPr>
            </a:b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Recording your Position</a:t>
            </a:r>
          </a:p>
        </p:txBody>
      </p:sp>
      <p:pic>
        <p:nvPicPr>
          <p:cNvPr id="7" name="Picture 5" descr="Glob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773238"/>
            <a:ext cx="4121472" cy="399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3754" y="332656"/>
            <a:ext cx="7356501" cy="1034129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Quiz</a:t>
            </a:r>
            <a:br>
              <a:rPr lang="en-GB" dirty="0" smtClean="0">
                <a:solidFill>
                  <a:srgbClr val="FFFF00"/>
                </a:solidFill>
                <a:latin typeface="Arial" charset="0"/>
              </a:rPr>
            </a:br>
            <a:r>
              <a:rPr lang="en-GB" sz="2400" dirty="0" smtClean="0">
                <a:solidFill>
                  <a:srgbClr val="FFFF00"/>
                </a:solidFill>
                <a:latin typeface="Arial" charset="0"/>
              </a:rPr>
              <a:t>Give the </a:t>
            </a:r>
            <a:r>
              <a:rPr lang="en-GB" sz="2400" dirty="0" smtClean="0">
                <a:solidFill>
                  <a:srgbClr val="FFFF00"/>
                </a:solidFill>
                <a:latin typeface="Arial" charset="0"/>
              </a:rPr>
              <a:t>Latitude and Longitude </a:t>
            </a:r>
            <a:r>
              <a:rPr lang="en-GB" sz="2400" dirty="0" smtClean="0">
                <a:solidFill>
                  <a:srgbClr val="FFFF00"/>
                </a:solidFill>
                <a:latin typeface="Arial" charset="0"/>
              </a:rPr>
              <a:t>of the 6 red dots</a:t>
            </a:r>
          </a:p>
        </p:txBody>
      </p:sp>
      <p:pic>
        <p:nvPicPr>
          <p:cNvPr id="33795" name="Picture 3" descr="LongLatpract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0513"/>
            <a:ext cx="9144000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303063" y="332656"/>
            <a:ext cx="2537874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Answers</a:t>
            </a:r>
            <a:endParaRPr lang="en-GB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6516216" y="1981200"/>
            <a:ext cx="2627784" cy="3120854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 = 60N 90W</a:t>
            </a: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B = 0 150W</a:t>
            </a: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C = 30S 60W</a:t>
            </a: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D = 60S 60E</a:t>
            </a: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E = 30N 150E</a:t>
            </a: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F = 50N 70E</a:t>
            </a:r>
          </a:p>
          <a:p>
            <a:pPr eaLnBrk="1" hangingPunct="1">
              <a:buFontTx/>
              <a:buNone/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4820" name="Picture 1029" descr="LongLatpract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6588224" cy="428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4169" y="548680"/>
            <a:ext cx="7335662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So what are Minutes then?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497192" cy="5040560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You know that circles are measured in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Degrees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Degrees are split into Minutes -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‘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There are 60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minutes per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degree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Minutes are split into…. Guess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….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How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many in a minute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?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Marked as “</a:t>
            </a:r>
          </a:p>
          <a:p>
            <a:pPr eaLnBrk="1" hangingPunct="1">
              <a:buFontTx/>
              <a:buNone/>
            </a:pPr>
            <a:endParaRPr lang="en-GB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46336" y="548680"/>
            <a:ext cx="9190336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Some really complicated maths…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3224"/>
            <a:ext cx="8497192" cy="3120854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1 minute (1’) on the Equator equals 1 Nautical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Mile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1 degree therefore equals 60’, or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60NM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360 degrees = 360 x 60’ = 21600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’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21600 Nautical Miles – the circumference of the earth!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0223" y="476672"/>
            <a:ext cx="6423553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Latitude </a:t>
            </a: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and </a:t>
            </a: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Longitude</a:t>
            </a:r>
            <a:endParaRPr lang="en-GB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3224"/>
            <a:ext cx="8137152" cy="2529923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Marked along the black border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around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the map in degrees and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minutes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Not drawn on the map –  different grid on Ordnance Survey maps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91720" y="404664"/>
            <a:ext cx="6960560" cy="70173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Plotting a Grid Reference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43" y="1556792"/>
            <a:ext cx="8869715" cy="436641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548680"/>
            <a:ext cx="9144000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North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3225"/>
            <a:ext cx="8281168" cy="1717393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FF00"/>
                </a:solidFill>
                <a:latin typeface="Arial" charset="0"/>
              </a:rPr>
              <a:t>Q.  How many “</a:t>
            </a:r>
            <a:r>
              <a:rPr lang="en-GB" b="1" dirty="0" err="1" smtClean="0">
                <a:solidFill>
                  <a:srgbClr val="FFFF00"/>
                </a:solidFill>
                <a:latin typeface="Arial" charset="0"/>
              </a:rPr>
              <a:t>Norths</a:t>
            </a:r>
            <a:r>
              <a:rPr lang="en-GB" b="1" dirty="0" smtClean="0">
                <a:solidFill>
                  <a:srgbClr val="FFFF00"/>
                </a:solidFill>
                <a:latin typeface="Arial" charset="0"/>
              </a:rPr>
              <a:t>” are there and what are they called</a:t>
            </a:r>
            <a:r>
              <a:rPr lang="en-GB" b="1" dirty="0" smtClean="0">
                <a:solidFill>
                  <a:srgbClr val="FFFF00"/>
                </a:solidFill>
                <a:latin typeface="Arial" charset="0"/>
              </a:rPr>
              <a:t>?</a:t>
            </a:r>
          </a:p>
          <a:p>
            <a:pPr eaLnBrk="1" hangingPunct="1"/>
            <a:endParaRPr lang="en-GB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b="1" dirty="0" smtClean="0">
                <a:solidFill>
                  <a:srgbClr val="FFFF00"/>
                </a:solidFill>
                <a:latin typeface="Arial" charset="0"/>
              </a:rPr>
              <a:t>A.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3225"/>
            <a:ext cx="8137152" cy="3490186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FF00"/>
                </a:solidFill>
                <a:latin typeface="Arial" charset="0"/>
              </a:rPr>
              <a:t>Q.  How many “</a:t>
            </a:r>
            <a:r>
              <a:rPr lang="en-GB" b="1" dirty="0" err="1" smtClean="0">
                <a:solidFill>
                  <a:srgbClr val="FFFF00"/>
                </a:solidFill>
                <a:latin typeface="Arial" charset="0"/>
              </a:rPr>
              <a:t>Norths</a:t>
            </a:r>
            <a:r>
              <a:rPr lang="en-GB" b="1" dirty="0" smtClean="0">
                <a:solidFill>
                  <a:srgbClr val="FFFF00"/>
                </a:solidFill>
                <a:latin typeface="Arial" charset="0"/>
              </a:rPr>
              <a:t>” are </a:t>
            </a:r>
            <a:r>
              <a:rPr lang="en-GB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GB" b="1" dirty="0" smtClean="0">
                <a:solidFill>
                  <a:srgbClr val="FFFF00"/>
                </a:solidFill>
                <a:latin typeface="Arial" charset="0"/>
              </a:rPr>
              <a:t>and what are they called?</a:t>
            </a:r>
            <a:endParaRPr lang="en-GB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endParaRPr lang="en-GB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b="1" dirty="0" smtClean="0">
                <a:solidFill>
                  <a:srgbClr val="FFFF00"/>
                </a:solidFill>
                <a:latin typeface="Arial" charset="0"/>
              </a:rPr>
              <a:t>A.  3</a:t>
            </a:r>
            <a:r>
              <a:rPr lang="en-GB" b="1" dirty="0" smtClean="0">
                <a:solidFill>
                  <a:srgbClr val="FFFF00"/>
                </a:solidFill>
                <a:latin typeface="Arial" charset="0"/>
              </a:rPr>
              <a:t>……</a:t>
            </a:r>
          </a:p>
          <a:p>
            <a:pPr eaLnBrk="1" hangingPunct="1"/>
            <a:endParaRPr lang="en-GB" b="1" dirty="0" smtClean="0">
              <a:solidFill>
                <a:srgbClr val="FFFF00"/>
              </a:solidFill>
              <a:latin typeface="Arial" charset="0"/>
            </a:endParaRPr>
          </a:p>
          <a:p>
            <a:pPr lvl="1" eaLnBrk="1" hangingPunct="1"/>
            <a:r>
              <a:rPr lang="en-GB" b="1" dirty="0" smtClean="0">
                <a:solidFill>
                  <a:srgbClr val="FFFF00"/>
                </a:solidFill>
              </a:rPr>
              <a:t>True North</a:t>
            </a:r>
          </a:p>
          <a:p>
            <a:pPr lvl="1" eaLnBrk="1" hangingPunct="1"/>
            <a:r>
              <a:rPr lang="en-GB" b="1" dirty="0" smtClean="0">
                <a:solidFill>
                  <a:srgbClr val="FFFF00"/>
                </a:solidFill>
              </a:rPr>
              <a:t>Magnetic North</a:t>
            </a:r>
          </a:p>
          <a:p>
            <a:pPr lvl="1" eaLnBrk="1" hangingPunct="1"/>
            <a:r>
              <a:rPr lang="en-GB" b="1" dirty="0" smtClean="0">
                <a:solidFill>
                  <a:srgbClr val="FFFF00"/>
                </a:solidFill>
              </a:rPr>
              <a:t>Grid North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548680"/>
            <a:ext cx="9144000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North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37765" y="620688"/>
            <a:ext cx="3068469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True North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28600" y="2636912"/>
            <a:ext cx="3886200" cy="34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>
              <a:spcBef>
                <a:spcPct val="20000"/>
              </a:spcBef>
            </a:pPr>
            <a:r>
              <a:rPr lang="en-GB" sz="2400" b="1" dirty="0">
                <a:solidFill>
                  <a:srgbClr val="FFFF00"/>
                </a:solidFill>
              </a:rPr>
              <a:t>The axis the earth rotates on</a:t>
            </a:r>
          </a:p>
        </p:txBody>
      </p:sp>
      <p:pic>
        <p:nvPicPr>
          <p:cNvPr id="40964" name="Picture 5" descr="Azimuthal equal a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28800"/>
            <a:ext cx="4697187" cy="496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4114800" y="16764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6220" y="404664"/>
            <a:ext cx="4291559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Magnetic North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776"/>
            <a:ext cx="3886200" cy="4154984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Magnetic North is not aligned with the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Earth’s axis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Magnetic North currently located over Hudson Bay,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Canada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It is always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moving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41988" name="Picture 5" descr="po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268760"/>
            <a:ext cx="4392488" cy="461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69024" y="476672"/>
            <a:ext cx="3005951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Grid North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981200"/>
            <a:ext cx="4172272" cy="3711785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An imaginary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grid laid out over the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UK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Called the National Grid (but not electricity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!)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It is a flat projection of the UK (remember projections?)</a:t>
            </a:r>
          </a:p>
        </p:txBody>
      </p:sp>
      <p:pic>
        <p:nvPicPr>
          <p:cNvPr id="43012" name="Picture 5" descr="Natrional G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49149"/>
            <a:ext cx="3240360" cy="560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1274195"/>
          </a:xfrm>
        </p:spPr>
        <p:txBody>
          <a:bodyPr/>
          <a:lstStyle/>
          <a:p>
            <a:pPr marL="0" eaLnBrk="1" hangingPunct="1">
              <a:buNone/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Each square on the grid represents 100km</a:t>
            </a:r>
            <a:r>
              <a:rPr lang="en-GB" sz="2400" b="1" baseline="30000" dirty="0" smtClean="0">
                <a:solidFill>
                  <a:srgbClr val="FFFF00"/>
                </a:solidFill>
                <a:latin typeface="Arial" charset="0"/>
              </a:rPr>
              <a:t>2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5" name="Picture 5" descr="Natrional G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49149"/>
            <a:ext cx="3240360" cy="560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69024" y="476672"/>
            <a:ext cx="3005951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Grid North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4480" y="404664"/>
            <a:ext cx="5295039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All </a:t>
            </a:r>
            <a:r>
              <a:rPr lang="en-GB" dirty="0" err="1" smtClean="0">
                <a:solidFill>
                  <a:srgbClr val="FFFF00"/>
                </a:solidFill>
                <a:latin typeface="Arial" charset="0"/>
              </a:rPr>
              <a:t>Norths</a:t>
            </a: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 together</a:t>
            </a:r>
          </a:p>
        </p:txBody>
      </p:sp>
      <p:pic>
        <p:nvPicPr>
          <p:cNvPr id="45059" name="Picture 12" descr="globemagtrueg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804" y="1196974"/>
            <a:ext cx="5544393" cy="554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858" y="476672"/>
            <a:ext cx="1688283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North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800"/>
            <a:ext cx="4244280" cy="3416320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North positions indicated at the top of the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map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Reference point at bottom of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map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Diagram of </a:t>
            </a:r>
            <a:r>
              <a:rPr lang="en-GB" sz="2400" b="1" dirty="0" err="1" smtClean="0">
                <a:solidFill>
                  <a:srgbClr val="FFFF00"/>
                </a:solidFill>
                <a:latin typeface="Arial" charset="0"/>
              </a:rPr>
              <a:t>Norths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 in Key</a:t>
            </a:r>
          </a:p>
          <a:p>
            <a:pPr eaLnBrk="1" hangingPunct="1">
              <a:buFontTx/>
              <a:buNone/>
            </a:pPr>
            <a:endParaRPr lang="en-GB" b="1" dirty="0" smtClean="0">
              <a:solidFill>
                <a:srgbClr val="FFFF00"/>
              </a:solidFill>
            </a:endParaRPr>
          </a:p>
        </p:txBody>
      </p:sp>
      <p:pic>
        <p:nvPicPr>
          <p:cNvPr id="46084" name="Picture 5" descr="compass_bearing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5619" y="1628800"/>
            <a:ext cx="483782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 descr="compass_bearing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2586" y="3140968"/>
            <a:ext cx="326149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7" descr="compass_bearing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140968"/>
            <a:ext cx="115887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19093" y="548680"/>
            <a:ext cx="2505814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The Grid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3224"/>
            <a:ext cx="7849120" cy="2973122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Every OS map is covered in a matrix of blue bordered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squares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These are known as Grid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Lines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They go to make up the National Grid, the Ordnance Survey projection of the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7547" y="476672"/>
            <a:ext cx="3728906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National Grid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12875"/>
            <a:ext cx="4680520" cy="4598182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Every country has its own “National Grid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”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UK’s grid has its “Origin” off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Cornwall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UK is covered in a grid of 100kmx100km grid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squares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Each square is represented by 2 letters</a:t>
            </a:r>
          </a:p>
        </p:txBody>
      </p:sp>
      <p:pic>
        <p:nvPicPr>
          <p:cNvPr id="48132" name="Picture 5" descr="Natrional G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59"/>
            <a:ext cx="3121149" cy="540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00283" y="476672"/>
            <a:ext cx="2943433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The World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3224"/>
            <a:ext cx="8065144" cy="3711785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The earth is a sphere (oblate spheroid if you want to be precise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!)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Rotates on its axis – North / South pole (called True North / True South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)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 imaginary line runs around the middle dividing North “hemisphere” and South “Hemisphere” – called the Equator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177227" y="620688"/>
            <a:ext cx="2789545" cy="7017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Grid lines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72272" cy="3194721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Every Ordnance Survey map is covered in a series of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grids</a:t>
            </a:r>
          </a:p>
          <a:p>
            <a:endParaRPr lang="en-US" sz="2400" b="1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By learning to use these grids we are able to locate a particular point on a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map</a:t>
            </a:r>
            <a:endParaRPr lang="en-US" sz="2400" b="1" dirty="0" smtClean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323527" y="1772816"/>
          <a:ext cx="4111581" cy="3888432"/>
        </p:xfrm>
        <a:graphic>
          <a:graphicData uri="http://schemas.openxmlformats.org/presentationml/2006/ole">
            <p:oleObj spid="_x0000_s17410" name="Document" r:id="rId3" imgW="3738960" imgH="3513240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303063" y="404664"/>
            <a:ext cx="2537874" cy="7017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Distance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628800"/>
            <a:ext cx="3810000" cy="4302716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Grid lines on all Ordnance Survey Maps are spaced 1km apart, </a:t>
            </a: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</a:rPr>
              <a:t>regardless of </a:t>
            </a:r>
            <a:r>
              <a:rPr lang="en-US" sz="2400" b="1" u="sng" dirty="0" smtClean="0">
                <a:solidFill>
                  <a:srgbClr val="FFFF00"/>
                </a:solidFill>
                <a:latin typeface="Arial" pitchFamily="34" charset="0"/>
              </a:rPr>
              <a:t>scale</a:t>
            </a:r>
            <a:endParaRPr lang="en-US" sz="2400" b="1" u="sng" dirty="0" smtClean="0">
              <a:solidFill>
                <a:srgbClr val="FFFF00"/>
              </a:solidFill>
              <a:latin typeface="Arial" pitchFamily="34" charset="0"/>
            </a:endParaRPr>
          </a:p>
          <a:p>
            <a:pPr>
              <a:defRPr/>
            </a:pPr>
            <a:endParaRPr lang="en-US" sz="24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This makes it easy to judge the rough distance between points by counting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</a:rPr>
              <a:t>squares</a:t>
            </a:r>
            <a:endParaRPr lang="en-US" sz="2400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227528" y="1772816"/>
          <a:ext cx="4119420" cy="3862065"/>
        </p:xfrm>
        <a:graphic>
          <a:graphicData uri="http://schemas.openxmlformats.org/presentationml/2006/ole">
            <p:oleObj spid="_x0000_s18434" name="Document" r:id="rId3" imgW="3738960" imgH="3505320" progId="Word.Document.8">
              <p:embed/>
            </p:oleObj>
          </a:graphicData>
        </a:graphic>
      </p:graphicFrame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2057400" y="2362200"/>
            <a:ext cx="1066800" cy="914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42" name="Line 6"/>
          <p:cNvSpPr>
            <a:spLocks noChangeShapeType="1"/>
          </p:cNvSpPr>
          <p:nvPr/>
        </p:nvSpPr>
        <p:spPr bwMode="auto">
          <a:xfrm>
            <a:off x="2057400" y="4876800"/>
            <a:ext cx="10668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209800" y="49530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km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24384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1.5 km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83451" y="404664"/>
            <a:ext cx="2977097" cy="7017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Grid Lines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1295400" y="1295400"/>
          <a:ext cx="6773863" cy="4995863"/>
        </p:xfrm>
        <a:graphic>
          <a:graphicData uri="http://schemas.openxmlformats.org/presentationml/2006/ole">
            <p:oleObj spid="_x0000_s19458" name="Document" r:id="rId3" imgW="6780240" imgH="4998960" progId="Word.Document.8">
              <p:embed/>
            </p:oleObj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52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62000" y="4572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5791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143000" y="6096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62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286000" y="6096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733800" y="6096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181600" y="6096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65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553200" y="6096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733800" y="259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257800" y="259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65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553200" y="259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362200" y="259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971800" y="4572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971800" y="3200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971800" y="1828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52</a:t>
            </a:r>
          </a:p>
        </p:txBody>
      </p:sp>
      <p:sp>
        <p:nvSpPr>
          <p:cNvPr id="4116" name="Text Box 21"/>
          <p:cNvSpPr txBox="1">
            <a:spLocks noChangeArrowheads="1"/>
          </p:cNvSpPr>
          <p:nvPr/>
        </p:nvSpPr>
        <p:spPr bwMode="auto">
          <a:xfrm>
            <a:off x="3995936" y="5445224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Vertical Lines =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Eastings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7" name="Text Box 24"/>
          <p:cNvSpPr txBox="1">
            <a:spLocks noChangeArrowheads="1"/>
          </p:cNvSpPr>
          <p:nvPr/>
        </p:nvSpPr>
        <p:spPr bwMode="auto">
          <a:xfrm>
            <a:off x="4860032" y="1412776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Horizontal Lines =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Northings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401" y="620688"/>
            <a:ext cx="7087197" cy="7017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Reading a Grid Reference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3224"/>
            <a:ext cx="8569200" cy="223445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Grid references should be read in the following order:</a:t>
            </a:r>
          </a:p>
          <a:p>
            <a:pPr lvl="1"/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Eastings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-	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Along </a:t>
            </a:r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Corridor”</a:t>
            </a:r>
          </a:p>
          <a:p>
            <a:pPr lvl="1"/>
            <a:endParaRPr lang="en-US" sz="24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Northings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-	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Up </a:t>
            </a:r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Stairs”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290638" y="1217613"/>
          <a:ext cx="6773862" cy="4994275"/>
        </p:xfrm>
        <a:graphic>
          <a:graphicData uri="http://schemas.openxmlformats.org/presentationml/2006/ole">
            <p:oleObj spid="_x0000_s20482" name="Document" r:id="rId3" imgW="6780240" imgH="4998960" progId="Word.Document.8">
              <p:embed/>
            </p:oleObj>
          </a:graphicData>
        </a:graphic>
      </p:graphicFrame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52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762000" y="4572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5800" y="5791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1143000" y="6096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62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286000" y="6096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3733800" y="6096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5181600" y="6096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65</a:t>
            </a: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6553200" y="6096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3733800" y="259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5257800" y="259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65</a:t>
            </a:r>
          </a:p>
        </p:txBody>
      </p:sp>
      <p:sp>
        <p:nvSpPr>
          <p:cNvPr id="5134" name="Text Box 15"/>
          <p:cNvSpPr txBox="1">
            <a:spLocks noChangeArrowheads="1"/>
          </p:cNvSpPr>
          <p:nvPr/>
        </p:nvSpPr>
        <p:spPr bwMode="auto">
          <a:xfrm>
            <a:off x="6553200" y="259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5135" name="Text Box 16"/>
          <p:cNvSpPr txBox="1">
            <a:spLocks noChangeArrowheads="1"/>
          </p:cNvSpPr>
          <p:nvPr/>
        </p:nvSpPr>
        <p:spPr bwMode="auto">
          <a:xfrm>
            <a:off x="2362200" y="259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  <p:sp>
        <p:nvSpPr>
          <p:cNvPr id="5136" name="Text Box 17"/>
          <p:cNvSpPr txBox="1">
            <a:spLocks noChangeArrowheads="1"/>
          </p:cNvSpPr>
          <p:nvPr/>
        </p:nvSpPr>
        <p:spPr bwMode="auto">
          <a:xfrm>
            <a:off x="2971800" y="4572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5137" name="Text Box 18"/>
          <p:cNvSpPr txBox="1">
            <a:spLocks noChangeArrowheads="1"/>
          </p:cNvSpPr>
          <p:nvPr/>
        </p:nvSpPr>
        <p:spPr bwMode="auto">
          <a:xfrm>
            <a:off x="2971800" y="3200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5138" name="Text Box 19"/>
          <p:cNvSpPr txBox="1">
            <a:spLocks noChangeArrowheads="1"/>
          </p:cNvSpPr>
          <p:nvPr/>
        </p:nvSpPr>
        <p:spPr bwMode="auto">
          <a:xfrm>
            <a:off x="2971800" y="1828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52</a:t>
            </a:r>
          </a:p>
        </p:txBody>
      </p:sp>
      <p:sp>
        <p:nvSpPr>
          <p:cNvPr id="5139" name="Text Box 23"/>
          <p:cNvSpPr txBox="1">
            <a:spLocks noChangeArrowheads="1"/>
          </p:cNvSpPr>
          <p:nvPr/>
        </p:nvSpPr>
        <p:spPr bwMode="auto">
          <a:xfrm>
            <a:off x="3048000" y="3810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solidFill>
                <a:srgbClr val="D60093"/>
              </a:solidFill>
            </a:endParaRPr>
          </a:p>
        </p:txBody>
      </p:sp>
      <p:sp>
        <p:nvSpPr>
          <p:cNvPr id="5140" name="Text Box 24"/>
          <p:cNvSpPr txBox="1">
            <a:spLocks noChangeArrowheads="1"/>
          </p:cNvSpPr>
          <p:nvPr/>
        </p:nvSpPr>
        <p:spPr bwMode="auto">
          <a:xfrm>
            <a:off x="0" y="40466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00"/>
                </a:solidFill>
              </a:rPr>
              <a:t>Plotting a Grid Square</a:t>
            </a: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1981200" y="54102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Along the Corridor</a:t>
            </a: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4267200" y="48768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&amp; Up </a:t>
            </a:r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5181600" y="43434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5791200" y="3733800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Stairs</a:t>
            </a:r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 flipV="1">
            <a:off x="44958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4495800" y="53340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 flipV="1">
            <a:off x="5257800" y="4800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5257800" y="48006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 flipV="1">
            <a:off x="5943600" y="4191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>
            <a:off x="5943600" y="41910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290638" y="1290638"/>
          <a:ext cx="6773862" cy="4995862"/>
        </p:xfrm>
        <a:graphic>
          <a:graphicData uri="http://schemas.openxmlformats.org/presentationml/2006/ole">
            <p:oleObj spid="_x0000_s21506" name="Document" r:id="rId3" imgW="6780240" imgH="4997160" progId="Word.Document.8">
              <p:embed/>
            </p:oleObj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000" y="1828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52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3200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0" y="4572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143000" y="6096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62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86000" y="6096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733800" y="6096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181600" y="6096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65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553200" y="6096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3733800" y="259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64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257800" y="259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65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553200" y="259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362200" y="2590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2971800" y="4572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50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971800" y="3200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971800" y="1828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52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048000" y="3810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solidFill>
                <a:srgbClr val="D60093"/>
              </a:solidFill>
            </a:endParaRP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3924300" y="3789363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Grid: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64 50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0" y="40466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00"/>
                </a:solidFill>
              </a:rPr>
              <a:t>Plotting a Grid Square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424936" cy="408111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Having plotted the grid Square (1km x 1km) you will often need to establish the accurate location of a point or feature within the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Square</a:t>
            </a:r>
          </a:p>
          <a:p>
            <a:endParaRPr lang="en-US" sz="2400" b="1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This is achieved by dividing the square into a further ten </a:t>
            </a:r>
            <a:r>
              <a:rPr lang="en-US" sz="2400" b="1" dirty="0" err="1" smtClean="0">
                <a:solidFill>
                  <a:srgbClr val="FFFF00"/>
                </a:solidFill>
                <a:latin typeface="Arial" charset="0"/>
              </a:rPr>
              <a:t>Eastings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 (</a:t>
            </a:r>
            <a:r>
              <a:rPr lang="en-US" sz="2400" b="1" i="1" dirty="0" smtClean="0">
                <a:solidFill>
                  <a:srgbClr val="FFFF00"/>
                </a:solidFill>
                <a:latin typeface="Arial" charset="0"/>
              </a:rPr>
              <a:t>Vertical lines)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 &amp; </a:t>
            </a:r>
            <a:r>
              <a:rPr lang="en-US" sz="2400" b="1" dirty="0" err="1" smtClean="0">
                <a:solidFill>
                  <a:srgbClr val="FFFF00"/>
                </a:solidFill>
                <a:latin typeface="Arial" charset="0"/>
              </a:rPr>
              <a:t>Northings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latin typeface="Arial" charset="0"/>
              </a:rPr>
              <a:t>(Horizontal lines</a:t>
            </a:r>
            <a:r>
              <a:rPr lang="en-US" sz="2400" b="1" i="1" dirty="0" smtClean="0">
                <a:solidFill>
                  <a:srgbClr val="FFFF00"/>
                </a:solidFill>
                <a:latin typeface="Arial" charset="0"/>
              </a:rPr>
              <a:t>)</a:t>
            </a:r>
          </a:p>
          <a:p>
            <a:endParaRPr lang="en-US" sz="2400" b="1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These additional lines are read in exactly the same manner as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before</a:t>
            </a:r>
            <a:endParaRPr lang="en-US" sz="2400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0" y="40466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FF00"/>
                </a:solidFill>
              </a:rPr>
              <a:t>Accurate plotting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7017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Accurate </a:t>
            </a: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Plotting </a:t>
            </a: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One Grid Square)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133600" y="1676400"/>
          <a:ext cx="4975225" cy="4191000"/>
        </p:xfrm>
        <a:graphic>
          <a:graphicData uri="http://schemas.openxmlformats.org/presentationml/2006/ole">
            <p:oleObj spid="_x0000_s22530" name="Document" r:id="rId3" imgW="5009400" imgH="5589720" progId="Word.Document.8">
              <p:embed/>
            </p:oleObj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76400" y="55626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76400" y="47244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676400" y="51054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676400" y="3124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676400" y="3505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676400" y="39624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676400" y="43434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676400" y="22860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676400" y="19050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676400" y="2743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676400" y="15240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667000" y="5791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124200" y="5791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581400" y="5791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133600" y="5791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038600" y="5791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495800" y="5791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029200" y="5791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486400" y="5791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943600" y="5791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400800" y="5791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6858000" y="57912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96" name="Rectangle 28"/>
          <p:cNvSpPr>
            <a:spLocks noChangeArrowheads="1"/>
          </p:cNvSpPr>
          <p:nvPr/>
        </p:nvSpPr>
        <p:spPr bwMode="auto">
          <a:xfrm>
            <a:off x="2057400" y="6096000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914400" y="5410200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 flipV="1">
            <a:off x="7924800" y="16764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7924800" y="38100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403" name="Text Box 35"/>
          <p:cNvSpPr txBox="1">
            <a:spLocks noChangeArrowheads="1"/>
          </p:cNvSpPr>
          <p:nvPr/>
        </p:nvSpPr>
        <p:spPr bwMode="auto">
          <a:xfrm>
            <a:off x="7620000" y="35052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km</a:t>
            </a:r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>
            <a:off x="4953000" y="1371600"/>
            <a:ext cx="2057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405" name="Line 37"/>
          <p:cNvSpPr>
            <a:spLocks noChangeShapeType="1"/>
          </p:cNvSpPr>
          <p:nvPr/>
        </p:nvSpPr>
        <p:spPr bwMode="auto">
          <a:xfrm flipH="1">
            <a:off x="2286000" y="1371600"/>
            <a:ext cx="2057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4343400" y="12192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 km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1239" y="332656"/>
            <a:ext cx="7901522" cy="978729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</a:rPr>
              <a:t>Plotting an accurate location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</a:rPr>
              <a:t>100 metre accuracy</a:t>
            </a:r>
            <a:endParaRPr lang="en-US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344613" y="1820863"/>
          <a:ext cx="6772275" cy="4962525"/>
        </p:xfrm>
        <a:graphic>
          <a:graphicData uri="http://schemas.openxmlformats.org/presentationml/2006/ole">
            <p:oleObj spid="_x0000_s23554" name="Document" r:id="rId3" imgW="6778800" imgH="4965120" progId="Word.Document.8">
              <p:embed/>
            </p:oleObj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5105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50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838200" y="2362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52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838200" y="3581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838200" y="6172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733800" y="1295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64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5257800" y="1295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65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6553200" y="1295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2362200" y="1295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5105400" y="3429000"/>
            <a:ext cx="838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019800" y="3200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Grid: 646 504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1143000" y="1295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9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1274195"/>
          </a:xfrm>
        </p:spPr>
        <p:txBody>
          <a:bodyPr/>
          <a:lstStyle/>
          <a:p>
            <a:pPr algn="ctr">
              <a:buFontTx/>
              <a:buNone/>
            </a:pPr>
            <a:endParaRPr lang="en-GB" dirty="0" smtClean="0">
              <a:latin typeface="Arial" charset="0"/>
            </a:endParaRPr>
          </a:p>
          <a:p>
            <a:pPr algn="ctr">
              <a:buFontTx/>
              <a:buNone/>
            </a:pPr>
            <a:r>
              <a:rPr lang="en-GB" b="1" dirty="0" smtClean="0">
                <a:solidFill>
                  <a:srgbClr val="FFFF00"/>
                </a:solidFill>
                <a:latin typeface="Arial" charset="0"/>
              </a:rPr>
              <a:t>Now let us go through that again with different examples and a little test at 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1115616" y="1556792"/>
            <a:ext cx="4191000" cy="419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1115616" y="3614192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23557" name="AutoShape 7"/>
          <p:cNvSpPr>
            <a:spLocks noChangeArrowheads="1"/>
          </p:cNvSpPr>
          <p:nvPr/>
        </p:nvSpPr>
        <p:spPr bwMode="auto">
          <a:xfrm>
            <a:off x="4697016" y="1480592"/>
            <a:ext cx="2819400" cy="533400"/>
          </a:xfrm>
          <a:prstGeom prst="wedgeEllipseCallout">
            <a:avLst>
              <a:gd name="adj1" fmla="val -103042"/>
              <a:gd name="adj2" fmla="val -3631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000" b="1">
                <a:solidFill>
                  <a:srgbClr val="FFFF00"/>
                </a:solidFill>
              </a:rPr>
              <a:t>North Pole</a:t>
            </a:r>
          </a:p>
        </p:txBody>
      </p:sp>
      <p:sp>
        <p:nvSpPr>
          <p:cNvPr id="23558" name="AutoShape 8"/>
          <p:cNvSpPr>
            <a:spLocks noChangeArrowheads="1"/>
          </p:cNvSpPr>
          <p:nvPr/>
        </p:nvSpPr>
        <p:spPr bwMode="auto">
          <a:xfrm>
            <a:off x="4925616" y="5061992"/>
            <a:ext cx="2819400" cy="533400"/>
          </a:xfrm>
          <a:prstGeom prst="wedgeEllipseCallout">
            <a:avLst>
              <a:gd name="adj1" fmla="val -108782"/>
              <a:gd name="adj2" fmla="val 7619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000" b="1">
                <a:solidFill>
                  <a:srgbClr val="FFFF00"/>
                </a:solidFill>
              </a:rPr>
              <a:t>South Pole</a:t>
            </a:r>
          </a:p>
        </p:txBody>
      </p:sp>
      <p:sp>
        <p:nvSpPr>
          <p:cNvPr id="23559" name="AutoShape 9"/>
          <p:cNvSpPr>
            <a:spLocks noChangeArrowheads="1"/>
          </p:cNvSpPr>
          <p:nvPr/>
        </p:nvSpPr>
        <p:spPr bwMode="auto">
          <a:xfrm>
            <a:off x="5687616" y="2928392"/>
            <a:ext cx="2057400" cy="533400"/>
          </a:xfrm>
          <a:prstGeom prst="wedgeEllipseCallout">
            <a:avLst>
              <a:gd name="adj1" fmla="val -153935"/>
              <a:gd name="adj2" fmla="val 78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000" b="1">
                <a:solidFill>
                  <a:srgbClr val="FFFF00"/>
                </a:solidFill>
              </a:rPr>
              <a:t>Equator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2030016" y="2471192"/>
            <a:ext cx="28071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FF00"/>
                </a:solidFill>
              </a:rPr>
              <a:t>Northern Hemisphere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1877616" y="4299992"/>
            <a:ext cx="28504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FF00"/>
                </a:solidFill>
              </a:rPr>
              <a:t>Southern Hemisphere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100283" y="476672"/>
            <a:ext cx="2943433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The World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7547" y="548680"/>
            <a:ext cx="3728906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National Grid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556792"/>
            <a:ext cx="4316288" cy="4598182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These squares are then subdivided into 10km x 10km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squares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Numbered 0 to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9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Measured in </a:t>
            </a:r>
            <a:r>
              <a:rPr lang="en-GB" sz="2400" b="1" dirty="0" err="1" smtClean="0">
                <a:solidFill>
                  <a:srgbClr val="FFFF00"/>
                </a:solidFill>
                <a:latin typeface="Arial" charset="0"/>
              </a:rPr>
              <a:t>Eastings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 then </a:t>
            </a:r>
            <a:r>
              <a:rPr lang="en-GB" sz="2400" b="1" dirty="0" err="1" smtClean="0">
                <a:solidFill>
                  <a:srgbClr val="FFFF00"/>
                </a:solidFill>
                <a:latin typeface="Arial" charset="0"/>
              </a:rPr>
              <a:t>Northings</a:t>
            </a: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10km grid square SU63 is marked in red</a:t>
            </a:r>
          </a:p>
        </p:txBody>
      </p:sp>
      <p:pic>
        <p:nvPicPr>
          <p:cNvPr id="52228" name="Picture 5" descr="10x1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6083747" y="1200746"/>
            <a:ext cx="601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SU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4427984" y="5891808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FFFF00"/>
                </a:solidFill>
              </a:rPr>
              <a:t>Eastings</a:t>
            </a:r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6485384" y="6120408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52232" name="WordArt 9"/>
          <p:cNvSpPr>
            <a:spLocks noChangeArrowheads="1" noChangeShapeType="1" noTextEdit="1"/>
          </p:cNvSpPr>
          <p:nvPr/>
        </p:nvSpPr>
        <p:spPr bwMode="auto">
          <a:xfrm rot="5400000">
            <a:off x="7971284" y="4485283"/>
            <a:ext cx="1831975" cy="2254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GB" sz="1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Northings</a:t>
            </a:r>
          </a:p>
        </p:txBody>
      </p:sp>
      <p:sp>
        <p:nvSpPr>
          <p:cNvPr id="52233" name="Line 10"/>
          <p:cNvSpPr>
            <a:spLocks noChangeShapeType="1"/>
          </p:cNvSpPr>
          <p:nvPr/>
        </p:nvSpPr>
        <p:spPr bwMode="auto">
          <a:xfrm flipV="1">
            <a:off x="8847584" y="2081808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52234" name="Text Box 11"/>
          <p:cNvSpPr txBox="1">
            <a:spLocks noChangeArrowheads="1"/>
          </p:cNvSpPr>
          <p:nvPr/>
        </p:nvSpPr>
        <p:spPr bwMode="auto">
          <a:xfrm>
            <a:off x="4275584" y="5663208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rgbClr val="FFFF00"/>
                </a:solidFill>
              </a:rPr>
              <a:t>0      1       2      3      4      5      6      7      8      9</a:t>
            </a:r>
          </a:p>
        </p:txBody>
      </p:sp>
      <p:sp>
        <p:nvSpPr>
          <p:cNvPr id="52235" name="Text Box 12"/>
          <p:cNvSpPr txBox="1">
            <a:spLocks noChangeArrowheads="1"/>
          </p:cNvSpPr>
          <p:nvPr/>
        </p:nvSpPr>
        <p:spPr bwMode="auto">
          <a:xfrm>
            <a:off x="8388797" y="1992908"/>
            <a:ext cx="3810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rgbClr val="FFFF00"/>
                </a:solidFill>
              </a:rPr>
              <a:t>9</a:t>
            </a:r>
          </a:p>
          <a:p>
            <a:endParaRPr lang="en-GB" sz="1100" b="1">
              <a:solidFill>
                <a:srgbClr val="FFFF00"/>
              </a:solidFill>
            </a:endParaRPr>
          </a:p>
          <a:p>
            <a:r>
              <a:rPr lang="en-GB" sz="1400" b="1">
                <a:solidFill>
                  <a:srgbClr val="FFFF00"/>
                </a:solidFill>
              </a:rPr>
              <a:t>8</a:t>
            </a:r>
          </a:p>
          <a:p>
            <a:endParaRPr lang="en-GB" sz="1100" b="1">
              <a:solidFill>
                <a:srgbClr val="FFFF00"/>
              </a:solidFill>
            </a:endParaRPr>
          </a:p>
          <a:p>
            <a:r>
              <a:rPr lang="en-GB" sz="1400" b="1">
                <a:solidFill>
                  <a:srgbClr val="FFFF00"/>
                </a:solidFill>
              </a:rPr>
              <a:t>7</a:t>
            </a:r>
          </a:p>
          <a:p>
            <a:endParaRPr lang="en-GB" sz="1100" b="1">
              <a:solidFill>
                <a:srgbClr val="FFFF00"/>
              </a:solidFill>
            </a:endParaRPr>
          </a:p>
          <a:p>
            <a:r>
              <a:rPr lang="en-GB" sz="1400" b="1">
                <a:solidFill>
                  <a:srgbClr val="FFFF00"/>
                </a:solidFill>
              </a:rPr>
              <a:t>6</a:t>
            </a:r>
          </a:p>
          <a:p>
            <a:endParaRPr lang="en-GB" sz="1100" b="1">
              <a:solidFill>
                <a:srgbClr val="FFFF00"/>
              </a:solidFill>
            </a:endParaRPr>
          </a:p>
          <a:p>
            <a:r>
              <a:rPr lang="en-GB" sz="1400" b="1">
                <a:solidFill>
                  <a:srgbClr val="FFFF00"/>
                </a:solidFill>
              </a:rPr>
              <a:t>5</a:t>
            </a:r>
          </a:p>
          <a:p>
            <a:endParaRPr lang="en-GB" sz="1100" b="1">
              <a:solidFill>
                <a:srgbClr val="FFFF00"/>
              </a:solidFill>
            </a:endParaRPr>
          </a:p>
          <a:p>
            <a:r>
              <a:rPr lang="en-GB" sz="1400" b="1">
                <a:solidFill>
                  <a:srgbClr val="FFFF00"/>
                </a:solidFill>
              </a:rPr>
              <a:t>4</a:t>
            </a:r>
          </a:p>
          <a:p>
            <a:endParaRPr lang="en-GB" sz="1100" b="1">
              <a:solidFill>
                <a:srgbClr val="FFFF00"/>
              </a:solidFill>
            </a:endParaRPr>
          </a:p>
          <a:p>
            <a:r>
              <a:rPr lang="en-GB" sz="1400" b="1">
                <a:solidFill>
                  <a:srgbClr val="FFFF00"/>
                </a:solidFill>
              </a:rPr>
              <a:t>3</a:t>
            </a:r>
          </a:p>
          <a:p>
            <a:endParaRPr lang="en-GB" sz="1100" b="1">
              <a:solidFill>
                <a:srgbClr val="FFFF00"/>
              </a:solidFill>
            </a:endParaRPr>
          </a:p>
          <a:p>
            <a:r>
              <a:rPr lang="en-GB" sz="1400" b="1">
                <a:solidFill>
                  <a:srgbClr val="FFFF00"/>
                </a:solidFill>
              </a:rPr>
              <a:t>2</a:t>
            </a:r>
          </a:p>
          <a:p>
            <a:endParaRPr lang="en-GB" sz="1100" b="1">
              <a:solidFill>
                <a:srgbClr val="FFFF00"/>
              </a:solidFill>
            </a:endParaRPr>
          </a:p>
          <a:p>
            <a:r>
              <a:rPr lang="en-GB" sz="1400" b="1">
                <a:solidFill>
                  <a:srgbClr val="FFFF00"/>
                </a:solidFill>
              </a:rPr>
              <a:t>1</a:t>
            </a:r>
          </a:p>
          <a:p>
            <a:endParaRPr lang="en-GB" sz="1100" b="1">
              <a:solidFill>
                <a:srgbClr val="FFFF00"/>
              </a:solidFill>
            </a:endParaRPr>
          </a:p>
          <a:p>
            <a:r>
              <a:rPr lang="en-GB" sz="14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52236" name="Rectangle 13"/>
          <p:cNvSpPr>
            <a:spLocks noChangeArrowheads="1"/>
          </p:cNvSpPr>
          <p:nvPr/>
        </p:nvSpPr>
        <p:spPr bwMode="auto">
          <a:xfrm>
            <a:off x="6790184" y="4068842"/>
            <a:ext cx="184731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98782" y="332656"/>
            <a:ext cx="4546436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Grid References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96975"/>
            <a:ext cx="4176464" cy="4819781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Lets zoom in to one of those 10x10 grid squares – SU63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…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The 2 letter code for the 100km grid is shown in each corner of the map, or on the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key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Divided into 1km x 1km grid squares, numbered 0-9</a:t>
            </a:r>
          </a:p>
        </p:txBody>
      </p:sp>
      <p:pic>
        <p:nvPicPr>
          <p:cNvPr id="53252" name="Picture 15" descr="10x1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16"/>
          <p:cNvSpPr txBox="1">
            <a:spLocks noChangeArrowheads="1"/>
          </p:cNvSpPr>
          <p:nvPr/>
        </p:nvSpPr>
        <p:spPr bwMode="auto">
          <a:xfrm>
            <a:off x="4724400" y="60198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>
                <a:solidFill>
                  <a:srgbClr val="FFFF00"/>
                </a:solidFill>
              </a:rPr>
              <a:t>60    61    62    63    64    65    66    67    68    69    70</a:t>
            </a:r>
          </a:p>
        </p:txBody>
      </p:sp>
      <p:sp>
        <p:nvSpPr>
          <p:cNvPr id="53254" name="Text Box 17"/>
          <p:cNvSpPr txBox="1">
            <a:spLocks noChangeArrowheads="1"/>
          </p:cNvSpPr>
          <p:nvPr/>
        </p:nvSpPr>
        <p:spPr bwMode="auto">
          <a:xfrm>
            <a:off x="4724400" y="5638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3255" name="Text Box 18"/>
          <p:cNvSpPr txBox="1">
            <a:spLocks noChangeArrowheads="1"/>
          </p:cNvSpPr>
          <p:nvPr/>
        </p:nvSpPr>
        <p:spPr bwMode="auto">
          <a:xfrm>
            <a:off x="4724400" y="2057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3256" name="Text Box 19"/>
          <p:cNvSpPr txBox="1">
            <a:spLocks noChangeArrowheads="1"/>
          </p:cNvSpPr>
          <p:nvPr/>
        </p:nvSpPr>
        <p:spPr bwMode="auto">
          <a:xfrm>
            <a:off x="8305800" y="5638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3257" name="Text Box 20"/>
          <p:cNvSpPr txBox="1">
            <a:spLocks noChangeArrowheads="1"/>
          </p:cNvSpPr>
          <p:nvPr/>
        </p:nvSpPr>
        <p:spPr bwMode="auto">
          <a:xfrm>
            <a:off x="8305800" y="2057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3258" name="Text Box 21"/>
          <p:cNvSpPr txBox="1">
            <a:spLocks noChangeArrowheads="1"/>
          </p:cNvSpPr>
          <p:nvPr/>
        </p:nvSpPr>
        <p:spPr bwMode="auto">
          <a:xfrm>
            <a:off x="4284663" y="1989138"/>
            <a:ext cx="609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700" b="1" dirty="0">
                <a:solidFill>
                  <a:srgbClr val="FFFF00"/>
                </a:solidFill>
              </a:rPr>
              <a:t>40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39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38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37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36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35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34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33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32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31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724" y="476672"/>
            <a:ext cx="6742551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4 figure Grid References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12875"/>
            <a:ext cx="4176464" cy="4967514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4 figure grid references show a whole 1km grid square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…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Always start at the South West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corner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What is the grid reference for the red square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?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Answer…?</a:t>
            </a:r>
          </a:p>
        </p:txBody>
      </p:sp>
      <p:sp>
        <p:nvSpPr>
          <p:cNvPr id="54276" name="Rectangle 13"/>
          <p:cNvSpPr>
            <a:spLocks noChangeArrowheads="1"/>
          </p:cNvSpPr>
          <p:nvPr/>
        </p:nvSpPr>
        <p:spPr bwMode="auto">
          <a:xfrm>
            <a:off x="1676400" y="5715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4277" name="Picture 16" descr="10x1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17"/>
          <p:cNvSpPr txBox="1">
            <a:spLocks noChangeArrowheads="1"/>
          </p:cNvSpPr>
          <p:nvPr/>
        </p:nvSpPr>
        <p:spPr bwMode="auto">
          <a:xfrm>
            <a:off x="4724400" y="60198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>
                <a:solidFill>
                  <a:srgbClr val="FFFF00"/>
                </a:solidFill>
              </a:rPr>
              <a:t>60    61    62    63    64    65    66    67    68    69    70</a:t>
            </a:r>
          </a:p>
        </p:txBody>
      </p:sp>
      <p:sp>
        <p:nvSpPr>
          <p:cNvPr id="54279" name="Text Box 18"/>
          <p:cNvSpPr txBox="1">
            <a:spLocks noChangeArrowheads="1"/>
          </p:cNvSpPr>
          <p:nvPr/>
        </p:nvSpPr>
        <p:spPr bwMode="auto">
          <a:xfrm>
            <a:off x="4724400" y="5638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4280" name="Text Box 19"/>
          <p:cNvSpPr txBox="1">
            <a:spLocks noChangeArrowheads="1"/>
          </p:cNvSpPr>
          <p:nvPr/>
        </p:nvSpPr>
        <p:spPr bwMode="auto">
          <a:xfrm>
            <a:off x="4724400" y="2057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4281" name="Text Box 20"/>
          <p:cNvSpPr txBox="1">
            <a:spLocks noChangeArrowheads="1"/>
          </p:cNvSpPr>
          <p:nvPr/>
        </p:nvSpPr>
        <p:spPr bwMode="auto">
          <a:xfrm>
            <a:off x="8305800" y="5638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4282" name="Text Box 21"/>
          <p:cNvSpPr txBox="1">
            <a:spLocks noChangeArrowheads="1"/>
          </p:cNvSpPr>
          <p:nvPr/>
        </p:nvSpPr>
        <p:spPr bwMode="auto">
          <a:xfrm>
            <a:off x="8305800" y="2057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4283" name="Text Box 23"/>
          <p:cNvSpPr txBox="1">
            <a:spLocks noChangeArrowheads="1"/>
          </p:cNvSpPr>
          <p:nvPr/>
        </p:nvSpPr>
        <p:spPr bwMode="auto">
          <a:xfrm>
            <a:off x="4284663" y="1989138"/>
            <a:ext cx="60960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700" b="1" dirty="0">
                <a:solidFill>
                  <a:srgbClr val="FFFF00"/>
                </a:solidFill>
              </a:rPr>
              <a:t>40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39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38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37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36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35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34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33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32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31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54284" name="Rectangle 24"/>
          <p:cNvSpPr>
            <a:spLocks noChangeArrowheads="1"/>
          </p:cNvSpPr>
          <p:nvPr/>
        </p:nvSpPr>
        <p:spPr bwMode="auto">
          <a:xfrm>
            <a:off x="8077200" y="36576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12875"/>
            <a:ext cx="4176464" cy="4967514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4 figure grid references show a whole 1km grid square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…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Always start at the South West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corner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What is the grid reference for the red square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?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Answer…SU6835</a:t>
            </a: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5300" name="Rectangle 13"/>
          <p:cNvSpPr>
            <a:spLocks noChangeArrowheads="1"/>
          </p:cNvSpPr>
          <p:nvPr/>
        </p:nvSpPr>
        <p:spPr bwMode="auto">
          <a:xfrm>
            <a:off x="1676400" y="5715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5301" name="Picture 16" descr="10x1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 Box 17"/>
          <p:cNvSpPr txBox="1">
            <a:spLocks noChangeArrowheads="1"/>
          </p:cNvSpPr>
          <p:nvPr/>
        </p:nvSpPr>
        <p:spPr bwMode="auto">
          <a:xfrm>
            <a:off x="4724400" y="60198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>
                <a:solidFill>
                  <a:srgbClr val="FFFF00"/>
                </a:solidFill>
              </a:rPr>
              <a:t>60    61    62    63    64    65    66    67    68    69    70</a:t>
            </a:r>
          </a:p>
        </p:txBody>
      </p:sp>
      <p:sp>
        <p:nvSpPr>
          <p:cNvPr id="55303" name="Text Box 18"/>
          <p:cNvSpPr txBox="1">
            <a:spLocks noChangeArrowheads="1"/>
          </p:cNvSpPr>
          <p:nvPr/>
        </p:nvSpPr>
        <p:spPr bwMode="auto">
          <a:xfrm>
            <a:off x="4724400" y="5638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5304" name="Text Box 19"/>
          <p:cNvSpPr txBox="1">
            <a:spLocks noChangeArrowheads="1"/>
          </p:cNvSpPr>
          <p:nvPr/>
        </p:nvSpPr>
        <p:spPr bwMode="auto">
          <a:xfrm>
            <a:off x="4724400" y="2057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5305" name="Text Box 20"/>
          <p:cNvSpPr txBox="1">
            <a:spLocks noChangeArrowheads="1"/>
          </p:cNvSpPr>
          <p:nvPr/>
        </p:nvSpPr>
        <p:spPr bwMode="auto">
          <a:xfrm>
            <a:off x="8305800" y="5638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5306" name="Text Box 21"/>
          <p:cNvSpPr txBox="1">
            <a:spLocks noChangeArrowheads="1"/>
          </p:cNvSpPr>
          <p:nvPr/>
        </p:nvSpPr>
        <p:spPr bwMode="auto">
          <a:xfrm>
            <a:off x="8305800" y="2057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5307" name="Text Box 23"/>
          <p:cNvSpPr txBox="1">
            <a:spLocks noChangeArrowheads="1"/>
          </p:cNvSpPr>
          <p:nvPr/>
        </p:nvSpPr>
        <p:spPr bwMode="auto">
          <a:xfrm>
            <a:off x="4284663" y="1989138"/>
            <a:ext cx="60960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700" b="1" dirty="0">
                <a:solidFill>
                  <a:srgbClr val="FFFF00"/>
                </a:solidFill>
              </a:rPr>
              <a:t>40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39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38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37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36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35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34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33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32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31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55308" name="Rectangle 24"/>
          <p:cNvSpPr>
            <a:spLocks noChangeArrowheads="1"/>
          </p:cNvSpPr>
          <p:nvPr/>
        </p:nvSpPr>
        <p:spPr bwMode="auto">
          <a:xfrm>
            <a:off x="8077200" y="36576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724" y="476672"/>
            <a:ext cx="6742551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4 figure Grid 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724" y="476672"/>
            <a:ext cx="6742551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6 figure Grid References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68413"/>
            <a:ext cx="4104456" cy="5189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6 figure grid references are used to give more accurate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positions</a:t>
            </a: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Again divide each side of the 1km square into 10, and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estimate</a:t>
            </a: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Give </a:t>
            </a:r>
            <a:r>
              <a:rPr lang="en-GB" sz="2400" b="1" dirty="0" err="1" smtClean="0">
                <a:solidFill>
                  <a:srgbClr val="FFFF00"/>
                </a:solidFill>
                <a:latin typeface="Arial" charset="0"/>
              </a:rPr>
              <a:t>Eastings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 first, then </a:t>
            </a:r>
            <a:r>
              <a:rPr lang="en-GB" sz="2400" b="1" dirty="0" err="1" smtClean="0">
                <a:solidFill>
                  <a:srgbClr val="FFFF00"/>
                </a:solidFill>
                <a:latin typeface="Arial" charset="0"/>
              </a:rPr>
              <a:t>Northings</a:t>
            </a: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An easy way of finding a Grid Reference is to use a “Roamer”</a:t>
            </a:r>
          </a:p>
        </p:txBody>
      </p:sp>
      <p:pic>
        <p:nvPicPr>
          <p:cNvPr id="56324" name="Picture 5" descr="10x1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4724400" y="60198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>
                <a:solidFill>
                  <a:srgbClr val="FFFF00"/>
                </a:solidFill>
              </a:rPr>
              <a:t>60    61    62    63    64    65    66    67    68    69    70</a:t>
            </a:r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4724400" y="5638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4724400" y="2057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6328" name="Text Box 10"/>
          <p:cNvSpPr txBox="1">
            <a:spLocks noChangeArrowheads="1"/>
          </p:cNvSpPr>
          <p:nvPr/>
        </p:nvSpPr>
        <p:spPr bwMode="auto">
          <a:xfrm>
            <a:off x="8305800" y="5638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6329" name="Text Box 11"/>
          <p:cNvSpPr txBox="1">
            <a:spLocks noChangeArrowheads="1"/>
          </p:cNvSpPr>
          <p:nvPr/>
        </p:nvSpPr>
        <p:spPr bwMode="auto">
          <a:xfrm>
            <a:off x="8305800" y="2057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1676400" y="5715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31" name="Text Box 23"/>
          <p:cNvSpPr txBox="1">
            <a:spLocks noChangeArrowheads="1"/>
          </p:cNvSpPr>
          <p:nvPr/>
        </p:nvSpPr>
        <p:spPr bwMode="auto">
          <a:xfrm>
            <a:off x="4284663" y="1989138"/>
            <a:ext cx="60960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700" b="1" dirty="0">
                <a:solidFill>
                  <a:srgbClr val="FFFF00"/>
                </a:solidFill>
              </a:rPr>
              <a:t>40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39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38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37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36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35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34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33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32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31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057" y="476672"/>
            <a:ext cx="7027885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Grid References Exercise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84313"/>
            <a:ext cx="4098801" cy="2825389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What is the 4 figure Grid Reference (GR) of the red square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?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What is the 6 figure Grid Reference of the red dot?</a:t>
            </a:r>
          </a:p>
        </p:txBody>
      </p:sp>
      <p:sp>
        <p:nvSpPr>
          <p:cNvPr id="57348" name="Rectangle 12"/>
          <p:cNvSpPr>
            <a:spLocks noChangeArrowheads="1"/>
          </p:cNvSpPr>
          <p:nvPr/>
        </p:nvSpPr>
        <p:spPr bwMode="auto">
          <a:xfrm>
            <a:off x="1676400" y="5715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49" name="Oval 13"/>
          <p:cNvSpPr>
            <a:spLocks noChangeArrowheads="1"/>
          </p:cNvSpPr>
          <p:nvPr/>
        </p:nvSpPr>
        <p:spPr bwMode="auto">
          <a:xfrm flipV="1">
            <a:off x="5486400" y="5105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7350" name="Picture 15" descr="10x1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14"/>
          <p:cNvSpPr>
            <a:spLocks noChangeArrowheads="1"/>
          </p:cNvSpPr>
          <p:nvPr/>
        </p:nvSpPr>
        <p:spPr bwMode="auto">
          <a:xfrm>
            <a:off x="6477000" y="36576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52" name="Text Box 16"/>
          <p:cNvSpPr txBox="1">
            <a:spLocks noChangeArrowheads="1"/>
          </p:cNvSpPr>
          <p:nvPr/>
        </p:nvSpPr>
        <p:spPr bwMode="auto">
          <a:xfrm>
            <a:off x="4724400" y="60198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>
                <a:solidFill>
                  <a:srgbClr val="FFFF00"/>
                </a:solidFill>
              </a:rPr>
              <a:t>60    61    62    63    64    65    66    67    68    69    70</a:t>
            </a:r>
          </a:p>
        </p:txBody>
      </p:sp>
      <p:sp>
        <p:nvSpPr>
          <p:cNvPr id="57353" name="Text Box 17"/>
          <p:cNvSpPr txBox="1">
            <a:spLocks noChangeArrowheads="1"/>
          </p:cNvSpPr>
          <p:nvPr/>
        </p:nvSpPr>
        <p:spPr bwMode="auto">
          <a:xfrm>
            <a:off x="4724400" y="5638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7354" name="Text Box 18"/>
          <p:cNvSpPr txBox="1">
            <a:spLocks noChangeArrowheads="1"/>
          </p:cNvSpPr>
          <p:nvPr/>
        </p:nvSpPr>
        <p:spPr bwMode="auto">
          <a:xfrm>
            <a:off x="4724400" y="2057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7355" name="Text Box 19"/>
          <p:cNvSpPr txBox="1">
            <a:spLocks noChangeArrowheads="1"/>
          </p:cNvSpPr>
          <p:nvPr/>
        </p:nvSpPr>
        <p:spPr bwMode="auto">
          <a:xfrm>
            <a:off x="8305800" y="5638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7356" name="Text Box 20"/>
          <p:cNvSpPr txBox="1">
            <a:spLocks noChangeArrowheads="1"/>
          </p:cNvSpPr>
          <p:nvPr/>
        </p:nvSpPr>
        <p:spPr bwMode="auto">
          <a:xfrm>
            <a:off x="8305800" y="2057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7357" name="Oval 21"/>
          <p:cNvSpPr>
            <a:spLocks noChangeArrowheads="1"/>
          </p:cNvSpPr>
          <p:nvPr/>
        </p:nvSpPr>
        <p:spPr bwMode="auto">
          <a:xfrm flipV="1">
            <a:off x="5791200" y="5105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58" name="Text Box 23"/>
          <p:cNvSpPr txBox="1">
            <a:spLocks noChangeArrowheads="1"/>
          </p:cNvSpPr>
          <p:nvPr/>
        </p:nvSpPr>
        <p:spPr bwMode="auto">
          <a:xfrm>
            <a:off x="4284663" y="1989138"/>
            <a:ext cx="60960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700" b="1" dirty="0">
                <a:solidFill>
                  <a:srgbClr val="FFFF00"/>
                </a:solidFill>
              </a:rPr>
              <a:t>40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39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38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37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36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35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34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33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32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31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41438"/>
            <a:ext cx="4026793" cy="4598182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What is the 4 figure Grid Reference (GR) of the red square?  </a:t>
            </a: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Answer –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SU6435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What is the 6 figure Grid Reference of the red dot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?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Answer – SU624322</a:t>
            </a:r>
          </a:p>
        </p:txBody>
      </p:sp>
      <p:sp>
        <p:nvSpPr>
          <p:cNvPr id="58372" name="Rectangle 12"/>
          <p:cNvSpPr>
            <a:spLocks noChangeArrowheads="1"/>
          </p:cNvSpPr>
          <p:nvPr/>
        </p:nvSpPr>
        <p:spPr bwMode="auto">
          <a:xfrm>
            <a:off x="1676400" y="5715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3" name="Oval 15"/>
          <p:cNvSpPr>
            <a:spLocks noChangeArrowheads="1"/>
          </p:cNvSpPr>
          <p:nvPr/>
        </p:nvSpPr>
        <p:spPr bwMode="auto">
          <a:xfrm flipV="1">
            <a:off x="5486400" y="5105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8374" name="Picture 16" descr="10x1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Rectangle 17"/>
          <p:cNvSpPr>
            <a:spLocks noChangeArrowheads="1"/>
          </p:cNvSpPr>
          <p:nvPr/>
        </p:nvSpPr>
        <p:spPr bwMode="auto">
          <a:xfrm>
            <a:off x="6477000" y="36576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76" name="Text Box 18"/>
          <p:cNvSpPr txBox="1">
            <a:spLocks noChangeArrowheads="1"/>
          </p:cNvSpPr>
          <p:nvPr/>
        </p:nvSpPr>
        <p:spPr bwMode="auto">
          <a:xfrm>
            <a:off x="4724400" y="5638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8377" name="Text Box 19"/>
          <p:cNvSpPr txBox="1">
            <a:spLocks noChangeArrowheads="1"/>
          </p:cNvSpPr>
          <p:nvPr/>
        </p:nvSpPr>
        <p:spPr bwMode="auto">
          <a:xfrm>
            <a:off x="4724400" y="2057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8378" name="Text Box 20"/>
          <p:cNvSpPr txBox="1">
            <a:spLocks noChangeArrowheads="1"/>
          </p:cNvSpPr>
          <p:nvPr/>
        </p:nvSpPr>
        <p:spPr bwMode="auto">
          <a:xfrm>
            <a:off x="8305800" y="5638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8379" name="Text Box 21"/>
          <p:cNvSpPr txBox="1">
            <a:spLocks noChangeArrowheads="1"/>
          </p:cNvSpPr>
          <p:nvPr/>
        </p:nvSpPr>
        <p:spPr bwMode="auto">
          <a:xfrm>
            <a:off x="8305800" y="2057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SU</a:t>
            </a:r>
          </a:p>
        </p:txBody>
      </p:sp>
      <p:sp>
        <p:nvSpPr>
          <p:cNvPr id="58380" name="Oval 22"/>
          <p:cNvSpPr>
            <a:spLocks noChangeArrowheads="1"/>
          </p:cNvSpPr>
          <p:nvPr/>
        </p:nvSpPr>
        <p:spPr bwMode="auto">
          <a:xfrm flipV="1">
            <a:off x="5791200" y="5105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81" name="Text Box 24"/>
          <p:cNvSpPr txBox="1">
            <a:spLocks noChangeArrowheads="1"/>
          </p:cNvSpPr>
          <p:nvPr/>
        </p:nvSpPr>
        <p:spPr bwMode="auto">
          <a:xfrm>
            <a:off x="4724400" y="60198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>
                <a:solidFill>
                  <a:srgbClr val="FFFF00"/>
                </a:solidFill>
              </a:rPr>
              <a:t>60    61    62    63    64    65    66    67    68    69    70</a:t>
            </a:r>
          </a:p>
        </p:txBody>
      </p:sp>
      <p:sp>
        <p:nvSpPr>
          <p:cNvPr id="58382" name="Text Box 23"/>
          <p:cNvSpPr txBox="1">
            <a:spLocks noChangeArrowheads="1"/>
          </p:cNvSpPr>
          <p:nvPr/>
        </p:nvSpPr>
        <p:spPr bwMode="auto">
          <a:xfrm>
            <a:off x="4284663" y="1989138"/>
            <a:ext cx="60960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700" b="1" dirty="0">
                <a:solidFill>
                  <a:srgbClr val="FFFF00"/>
                </a:solidFill>
              </a:rPr>
              <a:t>40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39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38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37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36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35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34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33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32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31</a:t>
            </a:r>
          </a:p>
          <a:p>
            <a:endParaRPr lang="en-GB" sz="800" b="1" dirty="0">
              <a:solidFill>
                <a:srgbClr val="FFFF00"/>
              </a:solidFill>
            </a:endParaRPr>
          </a:p>
          <a:p>
            <a:r>
              <a:rPr lang="en-GB" sz="1700" b="1" dirty="0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057" y="476672"/>
            <a:ext cx="7027885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Grid References 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5487" y="404664"/>
            <a:ext cx="3793026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A real map….</a:t>
            </a:r>
          </a:p>
        </p:txBody>
      </p:sp>
      <p:pic>
        <p:nvPicPr>
          <p:cNvPr id="59395" name="Picture 6" descr="mapping_map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7" y="1628800"/>
            <a:ext cx="514826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205038"/>
            <a:ext cx="3810000" cy="3711785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What is in Grid Square 3161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?</a:t>
            </a:r>
          </a:p>
          <a:p>
            <a:pPr marL="533400" indent="-533400" eaLnBrk="1" hangingPunct="1">
              <a:buFontTx/>
              <a:buAutoNum type="arabicPeriod"/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What is at position 308626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?</a:t>
            </a:r>
          </a:p>
          <a:p>
            <a:pPr marL="533400" indent="-533400" eaLnBrk="1" hangingPunct="1">
              <a:buFontTx/>
              <a:buAutoNum type="arabicPeriod"/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What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road runs between position 310600 and 318630?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3063" y="620688"/>
            <a:ext cx="2537874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Answers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55776" y="1916832"/>
            <a:ext cx="4038600" cy="2234458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Bishop’s </a:t>
            </a:r>
            <a:r>
              <a:rPr lang="en-GB" sz="2400" b="1" dirty="0" err="1" smtClean="0">
                <a:solidFill>
                  <a:srgbClr val="FFFF00"/>
                </a:solidFill>
                <a:latin typeface="Arial" charset="0"/>
              </a:rPr>
              <a:t>Tachbrook</a:t>
            </a: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marL="533400" indent="-533400" eaLnBrk="1" hangingPunct="1">
              <a:buFontTx/>
              <a:buAutoNum type="arabicPeriod"/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Water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Works</a:t>
            </a:r>
          </a:p>
          <a:p>
            <a:pPr marL="533400" indent="-533400" eaLnBrk="1" hangingPunct="1">
              <a:buFontTx/>
              <a:buAutoNum type="arabicPeriod"/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B4087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mapping_map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524000"/>
            <a:ext cx="54356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25689"/>
            <a:ext cx="3810000" cy="5632311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Give a 4-figure reference for Grove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Farm</a:t>
            </a:r>
          </a:p>
          <a:p>
            <a:pPr marL="457200" indent="-457200" eaLnBrk="1" hangingPunct="1">
              <a:buFontTx/>
              <a:buAutoNum type="arabicPeriod"/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What is the 6 figure reference for the church in Bishop’s </a:t>
            </a:r>
            <a:r>
              <a:rPr lang="en-GB" sz="2400" b="1" dirty="0" err="1" smtClean="0">
                <a:solidFill>
                  <a:srgbClr val="FFFF00"/>
                </a:solidFill>
                <a:latin typeface="Arial" charset="0"/>
              </a:rPr>
              <a:t>Tachbrook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?</a:t>
            </a:r>
          </a:p>
          <a:p>
            <a:pPr marL="457200" indent="-457200" eaLnBrk="1" hangingPunct="1">
              <a:buFontTx/>
              <a:buAutoNum type="arabicPeriod"/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What is the 6 figure GR for the mast next to the motorway junction?</a:t>
            </a:r>
          </a:p>
          <a:p>
            <a:pPr marL="457200" indent="-457200" eaLnBrk="1" hangingPunct="1"/>
            <a:endParaRPr lang="en-GB" sz="24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675487" y="404664"/>
            <a:ext cx="3793026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A real map….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701731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The World as a Map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3224"/>
            <a:ext cx="8497192" cy="3785652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None/>
            </a:pP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If you cover the globe with imaginary lines to make </a:t>
            </a: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grid</a:t>
            </a: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it can help you find your position on the earth</a:t>
            </a: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0" eaLnBrk="1" hangingPunct="1">
              <a:spcBef>
                <a:spcPts val="0"/>
              </a:spcBef>
              <a:buNone/>
            </a:pPr>
            <a:endParaRPr lang="en-GB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Firstly, add lines running parallel to the Equator, moving North and South to the Poles</a:t>
            </a: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….</a:t>
            </a:r>
          </a:p>
          <a:p>
            <a:pPr lvl="1" eaLnBrk="1" hangingPunct="1"/>
            <a:endParaRPr lang="en-GB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These are called </a:t>
            </a: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Lines </a:t>
            </a: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Latitude</a:t>
            </a:r>
          </a:p>
          <a:p>
            <a:pPr lvl="1" eaLnBrk="1" hangingPunct="1"/>
            <a:endParaRPr lang="en-GB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They run </a:t>
            </a: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all the way round the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75856" y="1916832"/>
            <a:ext cx="3671888" cy="2234458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3162</a:t>
            </a:r>
          </a:p>
          <a:p>
            <a:pPr marL="533400" indent="-533400" eaLnBrk="1" hangingPunct="1">
              <a:buFontTx/>
              <a:buAutoNum type="arabicPeriod"/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314614</a:t>
            </a:r>
          </a:p>
          <a:p>
            <a:pPr marL="533400" indent="-533400" eaLnBrk="1" hangingPunct="1">
              <a:buFontTx/>
              <a:buAutoNum type="arabicPeriod"/>
            </a:pPr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marL="533400" indent="-533400" eaLnBrk="1" hangingPunct="1">
              <a:buFontTx/>
              <a:buAutoNum type="arabicPeriod"/>
            </a:pP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310602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03063" y="620688"/>
            <a:ext cx="2537874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Answers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3071" y="620688"/>
            <a:ext cx="5517857" cy="7017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Measuring Distance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772400" cy="156966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	By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using the scale at the bottom of each Ordnance Survey Map you can easily convert a measurement in </a:t>
            </a:r>
            <a:r>
              <a:rPr lang="en-US" sz="2400" b="1" dirty="0" err="1" smtClean="0">
                <a:solidFill>
                  <a:srgbClr val="FFFF00"/>
                </a:solidFill>
                <a:latin typeface="Arial" charset="0"/>
              </a:rPr>
              <a:t>centimetres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 into a real distance on the ground.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306" y="548680"/>
            <a:ext cx="6335388" cy="13111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Measuring Distance</a:t>
            </a:r>
            <a:br>
              <a:rPr lang="en-US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using a Silva Compass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895600"/>
            <a:ext cx="7772400" cy="1200329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	Nearly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all compasses have a </a:t>
            </a:r>
            <a:r>
              <a:rPr lang="en-US" sz="2400" b="1" dirty="0" err="1" smtClean="0">
                <a:solidFill>
                  <a:srgbClr val="FFFF00"/>
                </a:solidFill>
                <a:latin typeface="Arial" charset="0"/>
              </a:rPr>
              <a:t>centimetre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 scale which proves an effective tool for measuring the distance between two points.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3428898" y="692696"/>
            <a:ext cx="2286203" cy="70173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Roamer</a:t>
            </a:r>
          </a:p>
        </p:txBody>
      </p:sp>
      <p:pic>
        <p:nvPicPr>
          <p:cNvPr id="655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6666" y="1592262"/>
            <a:ext cx="8490668" cy="428501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2612168" y="620688"/>
            <a:ext cx="3919663" cy="70173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Roamer Scale</a:t>
            </a:r>
          </a:p>
        </p:txBody>
      </p:sp>
      <p:pic>
        <p:nvPicPr>
          <p:cNvPr id="66563" name="Picture 2" descr="C:\Documents and Settings\ph\Desktop\Basic Nav images\02-35 Romer Sca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76112" y="1412776"/>
            <a:ext cx="4791776" cy="524445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366" y="692696"/>
            <a:ext cx="6271268" cy="13111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Measuring Distance</a:t>
            </a:r>
            <a:br>
              <a:rPr lang="en-US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using a Piece of String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245605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Trace your route on the map with a piece of string and mark the points at which the route starts and finishes on the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string</a:t>
            </a:r>
            <a:endParaRPr lang="en-US" sz="2400" b="1" dirty="0" smtClean="0">
              <a:solidFill>
                <a:srgbClr val="FFFF00"/>
              </a:solidFill>
              <a:latin typeface="Arial" charset="0"/>
            </a:endParaRPr>
          </a:p>
          <a:p>
            <a:endParaRPr lang="en-US" sz="2400" b="1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Place the string against the scale on the map and read off the equivalent distance on the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ground</a:t>
            </a:r>
            <a:endParaRPr lang="en-US" sz="2400" b="1" dirty="0" smtClean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14913" y="548680"/>
            <a:ext cx="6114174" cy="13111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Measuring Distance</a:t>
            </a:r>
            <a:br>
              <a:rPr lang="en-US" dirty="0" smtClean="0">
                <a:solidFill>
                  <a:srgbClr val="FFFF00"/>
                </a:solidFill>
                <a:latin typeface="Arial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using a Map Measurer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3306763" cy="4216539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charset="0"/>
              </a:rPr>
              <a:t>Map measurers are purposefully designed for measuring distances on a </a:t>
            </a:r>
            <a:r>
              <a:rPr lang="en-US" sz="2000" b="1" dirty="0" smtClean="0">
                <a:solidFill>
                  <a:srgbClr val="FFFF00"/>
                </a:solidFill>
                <a:latin typeface="Arial" charset="0"/>
              </a:rPr>
              <a:t>map</a:t>
            </a:r>
          </a:p>
          <a:p>
            <a:endParaRPr lang="en-US" sz="2000" b="1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Arial" charset="0"/>
              </a:rPr>
              <a:t>Trace your route with the small wheel at the bottom of the measurer and it will automatically tell you the distance on the ground via a rotating </a:t>
            </a:r>
            <a:r>
              <a:rPr lang="en-US" sz="2000" b="1" dirty="0" smtClean="0">
                <a:solidFill>
                  <a:srgbClr val="FFFF00"/>
                </a:solidFill>
                <a:latin typeface="Arial" charset="0"/>
              </a:rPr>
              <a:t>scale</a:t>
            </a:r>
            <a:endParaRPr lang="en-US" sz="2000" b="1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68612" name="Picture 7" descr="C:\DESIGN\POWER\compass.jpg"/>
          <p:cNvPicPr>
            <a:picLocks noChangeAspect="1" noChangeArrowheads="1"/>
          </p:cNvPicPr>
          <p:nvPr/>
        </p:nvPicPr>
        <p:blipFill>
          <a:blip r:embed="rId2" cstate="print"/>
          <a:srcRect b="17087"/>
          <a:stretch>
            <a:fillRect/>
          </a:stretch>
        </p:blipFill>
        <p:spPr bwMode="auto">
          <a:xfrm>
            <a:off x="3707904" y="1916831"/>
            <a:ext cx="5040560" cy="415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1837" y="404664"/>
            <a:ext cx="4700325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Lines of Latitude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1259632" y="1772816"/>
            <a:ext cx="4191000" cy="419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259632" y="3830216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25605" name="Line 10"/>
          <p:cNvSpPr>
            <a:spLocks noChangeShapeType="1"/>
          </p:cNvSpPr>
          <p:nvPr/>
        </p:nvSpPr>
        <p:spPr bwMode="auto">
          <a:xfrm>
            <a:off x="1412032" y="3068216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25606" name="Line 11"/>
          <p:cNvSpPr>
            <a:spLocks noChangeShapeType="1"/>
          </p:cNvSpPr>
          <p:nvPr/>
        </p:nvSpPr>
        <p:spPr bwMode="auto">
          <a:xfrm>
            <a:off x="1945432" y="2306216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25607" name="Line 12"/>
          <p:cNvSpPr>
            <a:spLocks noChangeShapeType="1"/>
          </p:cNvSpPr>
          <p:nvPr/>
        </p:nvSpPr>
        <p:spPr bwMode="auto">
          <a:xfrm>
            <a:off x="1412032" y="4668416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25608" name="Line 13"/>
          <p:cNvSpPr>
            <a:spLocks noChangeShapeType="1"/>
          </p:cNvSpPr>
          <p:nvPr/>
        </p:nvSpPr>
        <p:spPr bwMode="auto">
          <a:xfrm>
            <a:off x="1945432" y="5430416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25609" name="Text Box 14"/>
          <p:cNvSpPr txBox="1">
            <a:spLocks noChangeArrowheads="1"/>
          </p:cNvSpPr>
          <p:nvPr/>
        </p:nvSpPr>
        <p:spPr bwMode="auto">
          <a:xfrm>
            <a:off x="5479207" y="3601616"/>
            <a:ext cx="2621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FF00"/>
                </a:solidFill>
              </a:rPr>
              <a:t>0 Degrees (Equator)</a:t>
            </a:r>
          </a:p>
        </p:txBody>
      </p:sp>
      <p:sp>
        <p:nvSpPr>
          <p:cNvPr id="25610" name="Text Box 15"/>
          <p:cNvSpPr txBox="1">
            <a:spLocks noChangeArrowheads="1"/>
          </p:cNvSpPr>
          <p:nvPr/>
        </p:nvSpPr>
        <p:spPr bwMode="auto">
          <a:xfrm>
            <a:off x="5374432" y="4439816"/>
            <a:ext cx="2323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FF00"/>
                </a:solidFill>
              </a:rPr>
              <a:t>30 degrees South</a:t>
            </a:r>
          </a:p>
        </p:txBody>
      </p:sp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4917232" y="5201816"/>
            <a:ext cx="2323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FF00"/>
                </a:solidFill>
              </a:rPr>
              <a:t>60 degrees South</a:t>
            </a:r>
          </a:p>
        </p:txBody>
      </p:sp>
      <p:sp>
        <p:nvSpPr>
          <p:cNvPr id="25612" name="Text Box 17"/>
          <p:cNvSpPr txBox="1">
            <a:spLocks noChangeArrowheads="1"/>
          </p:cNvSpPr>
          <p:nvPr/>
        </p:nvSpPr>
        <p:spPr bwMode="auto">
          <a:xfrm>
            <a:off x="5398245" y="2915816"/>
            <a:ext cx="22797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FF00"/>
                </a:solidFill>
              </a:rPr>
              <a:t>30 degrees North</a:t>
            </a:r>
          </a:p>
        </p:txBody>
      </p:sp>
      <p:sp>
        <p:nvSpPr>
          <p:cNvPr id="25613" name="Text Box 18"/>
          <p:cNvSpPr txBox="1">
            <a:spLocks noChangeArrowheads="1"/>
          </p:cNvSpPr>
          <p:nvPr/>
        </p:nvSpPr>
        <p:spPr bwMode="auto">
          <a:xfrm>
            <a:off x="5093445" y="2077616"/>
            <a:ext cx="22797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FF00"/>
                </a:solidFill>
              </a:rPr>
              <a:t>60 degrees North</a:t>
            </a:r>
          </a:p>
        </p:txBody>
      </p:sp>
      <p:sp>
        <p:nvSpPr>
          <p:cNvPr id="25614" name="Text Box 19"/>
          <p:cNvSpPr txBox="1">
            <a:spLocks noChangeArrowheads="1"/>
          </p:cNvSpPr>
          <p:nvPr/>
        </p:nvSpPr>
        <p:spPr bwMode="auto">
          <a:xfrm>
            <a:off x="1551732" y="5963816"/>
            <a:ext cx="39036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FF00"/>
                </a:solidFill>
              </a:rPr>
              <a:t>90 degrees South (South Pole)</a:t>
            </a:r>
          </a:p>
        </p:txBody>
      </p:sp>
      <p:sp>
        <p:nvSpPr>
          <p:cNvPr id="25615" name="Text Box 20"/>
          <p:cNvSpPr txBox="1">
            <a:spLocks noChangeArrowheads="1"/>
          </p:cNvSpPr>
          <p:nvPr/>
        </p:nvSpPr>
        <p:spPr bwMode="auto">
          <a:xfrm>
            <a:off x="1629520" y="1391816"/>
            <a:ext cx="38170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FF00"/>
                </a:solidFill>
              </a:rPr>
              <a:t>90 degrees North (North Pole)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739" y="404664"/>
            <a:ext cx="5232522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Lines of Longitude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73224"/>
            <a:ext cx="8497192" cy="4228850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Also called “Meridians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” and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run from the North Pole to the South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Pole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Start from 0 degrees, called the Prime Meridian, or Greenwich Meridian (as it runs through Greenwich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!)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Run half way round the earth in a </a:t>
            </a:r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semi-circle</a:t>
            </a:r>
          </a:p>
          <a:p>
            <a:pPr eaLnBrk="1" hangingPunct="1"/>
            <a:endParaRPr lang="en-GB" sz="2400" b="1" dirty="0" smtClean="0">
              <a:solidFill>
                <a:srgbClr val="FFFF00"/>
              </a:solidFill>
              <a:latin typeface="Arial" charset="0"/>
            </a:endParaRPr>
          </a:p>
          <a:p>
            <a:pPr eaLnBrk="1" hangingPunct="1"/>
            <a:r>
              <a:rPr lang="en-GB" sz="2400" b="1" dirty="0" smtClean="0">
                <a:solidFill>
                  <a:srgbClr val="FFFF00"/>
                </a:solidFill>
                <a:latin typeface="Arial" charset="0"/>
              </a:rPr>
              <a:t>Shortest distance between 2 points on the Earth called “Great Circles”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5739" y="548680"/>
            <a:ext cx="5232522" cy="701731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Lines of Longitude</a:t>
            </a:r>
          </a:p>
        </p:txBody>
      </p:sp>
      <p:sp>
        <p:nvSpPr>
          <p:cNvPr id="27651" name="AutoShape 9"/>
          <p:cNvSpPr>
            <a:spLocks noChangeArrowheads="1"/>
          </p:cNvSpPr>
          <p:nvPr/>
        </p:nvSpPr>
        <p:spPr bwMode="auto">
          <a:xfrm>
            <a:off x="5334000" y="5867400"/>
            <a:ext cx="3810000" cy="762000"/>
          </a:xfrm>
          <a:prstGeom prst="wedgeEllipseCallout">
            <a:avLst>
              <a:gd name="adj1" fmla="val -69500"/>
              <a:gd name="adj2" fmla="val -30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000" b="1">
                <a:solidFill>
                  <a:srgbClr val="FFFF00"/>
                </a:solidFill>
              </a:rPr>
              <a:t>Prime Meridian – 0 degrees</a:t>
            </a:r>
          </a:p>
        </p:txBody>
      </p:sp>
      <p:pic>
        <p:nvPicPr>
          <p:cNvPr id="27652" name="Picture 11" descr="L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627563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12"/>
          <p:cNvSpPr>
            <a:spLocks noChangeArrowheads="1"/>
          </p:cNvSpPr>
          <p:nvPr/>
        </p:nvSpPr>
        <p:spPr bwMode="auto">
          <a:xfrm>
            <a:off x="152400" y="2209800"/>
            <a:ext cx="2286000" cy="762000"/>
          </a:xfrm>
          <a:prstGeom prst="wedgeEllipseCallout">
            <a:avLst>
              <a:gd name="adj1" fmla="val 118542"/>
              <a:gd name="adj2" fmla="val -46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sz="2000" b="1">
                <a:solidFill>
                  <a:srgbClr val="FFFF00"/>
                </a:solidFill>
              </a:rPr>
              <a:t>North 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676" y="332656"/>
            <a:ext cx="6580648" cy="1311128"/>
          </a:xfrm>
        </p:spPr>
        <p:txBody>
          <a:bodyPr/>
          <a:lstStyle/>
          <a:p>
            <a:pPr algn="ctr" eaLnBrk="1" hangingPunct="1"/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Latitude and Longitude </a:t>
            </a: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en-GB" dirty="0" smtClean="0">
                <a:solidFill>
                  <a:srgbClr val="FFFF00"/>
                </a:solidFill>
                <a:latin typeface="Arial" charset="0"/>
              </a:rPr>
            </a:br>
            <a:r>
              <a:rPr lang="en-GB" dirty="0" smtClean="0">
                <a:solidFill>
                  <a:srgbClr val="FFFF00"/>
                </a:solidFill>
                <a:latin typeface="Arial" charset="0"/>
              </a:rPr>
              <a:t>Measurement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424936" cy="3859518"/>
          </a:xfrm>
        </p:spPr>
        <p:txBody>
          <a:bodyPr/>
          <a:lstStyle/>
          <a:p>
            <a:pPr eaLnBrk="1" hangingPunct="1">
              <a:buNone/>
            </a:pP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Lines of latitude and longitude are </a:t>
            </a: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numbered:</a:t>
            </a:r>
          </a:p>
          <a:p>
            <a:pPr eaLnBrk="1" hangingPunct="1">
              <a:buNone/>
            </a:pPr>
            <a:endParaRPr lang="en-GB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Latitude lines run from 0-90 degrees North and South of the </a:t>
            </a: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Equator</a:t>
            </a:r>
          </a:p>
          <a:p>
            <a:pPr lvl="1" eaLnBrk="1" hangingPunct="1"/>
            <a:endParaRPr lang="en-GB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Longitude lines run 0-180 degrees East and West of the Prime </a:t>
            </a:r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Meridian</a:t>
            </a:r>
          </a:p>
          <a:p>
            <a:pPr lvl="1" eaLnBrk="1" hangingPunct="1"/>
            <a:endParaRPr lang="en-GB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GB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Why…..?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739ABC"/>
      </a:dk2>
      <a:lt2>
        <a:srgbClr val="FFFFFF"/>
      </a:lt2>
      <a:accent1>
        <a:srgbClr val="002F5F"/>
      </a:accent1>
      <a:accent2>
        <a:srgbClr val="E98300"/>
      </a:accent2>
      <a:accent3>
        <a:srgbClr val="BCCADA"/>
      </a:accent3>
      <a:accent4>
        <a:srgbClr val="DADADA"/>
      </a:accent4>
      <a:accent5>
        <a:srgbClr val="AAADB6"/>
      </a:accent5>
      <a:accent6>
        <a:srgbClr val="D37600"/>
      </a:accent6>
      <a:hlink>
        <a:srgbClr val="FECB00"/>
      </a:hlink>
      <a:folHlink>
        <a:srgbClr val="0073CF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739ABC"/>
        </a:dk2>
        <a:lt2>
          <a:srgbClr val="FFFFFF"/>
        </a:lt2>
        <a:accent1>
          <a:srgbClr val="002F5F"/>
        </a:accent1>
        <a:accent2>
          <a:srgbClr val="E98300"/>
        </a:accent2>
        <a:accent3>
          <a:srgbClr val="BCCADA"/>
        </a:accent3>
        <a:accent4>
          <a:srgbClr val="DADADA"/>
        </a:accent4>
        <a:accent5>
          <a:srgbClr val="AAADB6"/>
        </a:accent5>
        <a:accent6>
          <a:srgbClr val="D37600"/>
        </a:accent6>
        <a:hlink>
          <a:srgbClr val="FECB00"/>
        </a:hlink>
        <a:folHlink>
          <a:srgbClr val="0073C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</TotalTime>
  <Words>1645</Words>
  <Application>Microsoft Office PowerPoint</Application>
  <PresentationFormat>On-screen Show (4:3)</PresentationFormat>
  <Paragraphs>543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2_Custom Design</vt:lpstr>
      <vt:lpstr>Microsoft Photo Editor 3.0 Photo</vt:lpstr>
      <vt:lpstr>Microsoft Word Document</vt:lpstr>
      <vt:lpstr>Slide 1</vt:lpstr>
      <vt:lpstr>Plotting a Grid Reference</vt:lpstr>
      <vt:lpstr>The World</vt:lpstr>
      <vt:lpstr>Slide 4</vt:lpstr>
      <vt:lpstr>The World as a Map</vt:lpstr>
      <vt:lpstr>Lines of Latitude</vt:lpstr>
      <vt:lpstr>Lines of Longitude</vt:lpstr>
      <vt:lpstr>Lines of Longitude</vt:lpstr>
      <vt:lpstr>Latitude and Longitude  Measurement</vt:lpstr>
      <vt:lpstr>Latitude and Longitude  Measurement</vt:lpstr>
      <vt:lpstr>Latitude and Longitude  Measurement</vt:lpstr>
      <vt:lpstr>Latitude and Longitude Recording your Position</vt:lpstr>
      <vt:lpstr>Latitude and Longitude Recording your Position</vt:lpstr>
      <vt:lpstr>Latitude and Longitude Recording your Position</vt:lpstr>
      <vt:lpstr>Quiz Give the Latitude and Longitude of the 6 red dots</vt:lpstr>
      <vt:lpstr>Answers</vt:lpstr>
      <vt:lpstr>So what are Minutes then?</vt:lpstr>
      <vt:lpstr>Some really complicated maths…</vt:lpstr>
      <vt:lpstr>Latitude and Longitude</vt:lpstr>
      <vt:lpstr>North</vt:lpstr>
      <vt:lpstr>North</vt:lpstr>
      <vt:lpstr>True North</vt:lpstr>
      <vt:lpstr>Magnetic North</vt:lpstr>
      <vt:lpstr>Grid North</vt:lpstr>
      <vt:lpstr>Grid North</vt:lpstr>
      <vt:lpstr>All Norths together</vt:lpstr>
      <vt:lpstr>North</vt:lpstr>
      <vt:lpstr>The Grid</vt:lpstr>
      <vt:lpstr>National Grid</vt:lpstr>
      <vt:lpstr>Grid lines</vt:lpstr>
      <vt:lpstr>Distance</vt:lpstr>
      <vt:lpstr>Grid Lines</vt:lpstr>
      <vt:lpstr>Reading a Grid Reference</vt:lpstr>
      <vt:lpstr>Slide 34</vt:lpstr>
      <vt:lpstr>Slide 35</vt:lpstr>
      <vt:lpstr>Slide 36</vt:lpstr>
      <vt:lpstr>Accurate Plotting (One Grid Square)</vt:lpstr>
      <vt:lpstr>Plotting an accurate location 100 metre accuracy</vt:lpstr>
      <vt:lpstr>Slide 39</vt:lpstr>
      <vt:lpstr>National Grid</vt:lpstr>
      <vt:lpstr>Grid References</vt:lpstr>
      <vt:lpstr>4 figure Grid References</vt:lpstr>
      <vt:lpstr>4 figure Grid References</vt:lpstr>
      <vt:lpstr>6 figure Grid References</vt:lpstr>
      <vt:lpstr>Grid References Exercise</vt:lpstr>
      <vt:lpstr>Grid References Exercise</vt:lpstr>
      <vt:lpstr>A real map….</vt:lpstr>
      <vt:lpstr>Answers</vt:lpstr>
      <vt:lpstr>A real map….</vt:lpstr>
      <vt:lpstr>Slide 50</vt:lpstr>
      <vt:lpstr>Measuring Distance</vt:lpstr>
      <vt:lpstr>Measuring Distance using a Silva Compass</vt:lpstr>
      <vt:lpstr>Roamer</vt:lpstr>
      <vt:lpstr>Roamer Scale</vt:lpstr>
      <vt:lpstr>Measuring Distance using a Piece of String</vt:lpstr>
      <vt:lpstr>Measuring Distance using a Map Measurer</vt:lpstr>
    </vt:vector>
  </TitlesOfParts>
  <Company>Ministry of Defence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MonkD504</dc:creator>
  <cp:lastModifiedBy>Paul Atkinson</cp:lastModifiedBy>
  <cp:revision>66</cp:revision>
  <dcterms:created xsi:type="dcterms:W3CDTF">2011-07-15T10:12:05Z</dcterms:created>
  <dcterms:modified xsi:type="dcterms:W3CDTF">2014-10-23T12:46:03Z</dcterms:modified>
</cp:coreProperties>
</file>